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942" y="1768078"/>
            <a:ext cx="5030390" cy="642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AL-FARABI KAZAKH NATIONAL UNIVERSITY</a:t>
            </a:r>
            <a:endParaRPr lang="ru-RU" sz="24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89636" y="2501504"/>
            <a:ext cx="4860131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/>
              <a:t>Department of political science and political technologies</a:t>
            </a:r>
            <a:r>
              <a:rPr lang="ru-RU" altLang="ru-RU" sz="21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789636" y="3340894"/>
            <a:ext cx="496847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100" b="1"/>
              <a:t>Methodology of modern political </a:t>
            </a:r>
            <a:r>
              <a:rPr lang="en-US" altLang="ru-RU" sz="2100" b="1"/>
              <a:t>research</a:t>
            </a:r>
            <a:endParaRPr lang="ru-RU" altLang="ru-RU" sz="405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897981" y="4087417"/>
            <a:ext cx="24300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b="1"/>
              <a:t>Abzhapparova A.A.</a:t>
            </a:r>
          </a:p>
          <a:p>
            <a:pPr eaLnBrk="1" hangingPunct="1"/>
            <a:r>
              <a:rPr lang="en-US" altLang="ru-RU" b="1"/>
              <a:t>Senior lecturer</a:t>
            </a:r>
            <a:endParaRPr lang="ru-RU" altLang="ru-RU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of Problem Framing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Example topics:</a:t>
            </a:r>
          </a:p>
          <a:p>
            <a:r>
              <a:t>Digital governance</a:t>
            </a:r>
          </a:p>
          <a:p>
            <a:r>
              <a:t>Political participation</a:t>
            </a:r>
          </a:p>
          <a:p>
            <a:r>
              <a:t>Authoritarian resilience</a:t>
            </a:r>
          </a:p>
          <a:p>
            <a:r>
              <a:t>Climate politics</a:t>
            </a:r>
          </a:p>
          <a:p>
            <a:r>
              <a:t>Migration policy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2: Situate the Study in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Briefly summarise existing research</a:t>
            </a:r>
          </a:p>
          <a:p>
            <a:r>
              <a:t>Identify key debates</a:t>
            </a:r>
          </a:p>
          <a:p>
            <a:r>
              <a:t>Show awareness of the field</a:t>
            </a:r>
          </a:p>
          <a:p>
            <a:r>
              <a:t>Avoid a long literature review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3: Identify the Research Gap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What has previous research overlooked?</a:t>
            </a:r>
          </a:p>
          <a:p>
            <a:r>
              <a:t>Possible gaps:</a:t>
            </a:r>
          </a:p>
          <a:p>
            <a:r>
              <a:t>Conceptual gap</a:t>
            </a:r>
          </a:p>
          <a:p>
            <a:r>
              <a:t>Empirical gap</a:t>
            </a:r>
          </a:p>
          <a:p>
            <a:r>
              <a:t>Geographical gap</a:t>
            </a:r>
          </a:p>
          <a:p>
            <a:r>
              <a:t>Methodological gap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4: Present the 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research question should be:</a:t>
            </a:r>
          </a:p>
          <a:p>
            <a:r>
              <a:t>Clear</a:t>
            </a:r>
          </a:p>
          <a:p>
            <a:r>
              <a:t>Focused</a:t>
            </a:r>
          </a:p>
          <a:p>
            <a:r>
              <a:t>Researchable</a:t>
            </a:r>
          </a:p>
          <a:p>
            <a:r>
              <a:t>Connected to the literature gap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5: State the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 how your study advances knowledge</a:t>
            </a:r>
          </a:p>
          <a:p>
            <a:r>
              <a:t>Possible contributions:</a:t>
            </a:r>
          </a:p>
          <a:p>
            <a:r>
              <a:t>New theory</a:t>
            </a:r>
          </a:p>
          <a:p>
            <a:r>
              <a:t>New empirical evidence</a:t>
            </a:r>
          </a:p>
          <a:p>
            <a:r>
              <a:t>New dataset</a:t>
            </a:r>
          </a:p>
          <a:p>
            <a:r>
              <a:t>New methodological approach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6: Briefly Introduce the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 how you answer the research question</a:t>
            </a:r>
          </a:p>
          <a:p>
            <a:r>
              <a:t>Examples:</a:t>
            </a:r>
          </a:p>
          <a:p>
            <a:r>
              <a:t>Comparative case studies</a:t>
            </a:r>
          </a:p>
          <a:p>
            <a:r>
              <a:t>Survey data</a:t>
            </a:r>
          </a:p>
          <a:p>
            <a:r>
              <a:t>Experiments</a:t>
            </a:r>
          </a:p>
          <a:p>
            <a:r>
              <a:t>Computational analysis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Optional: Key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journals expect a short preview of findings</a:t>
            </a:r>
          </a:p>
          <a:p>
            <a:r>
              <a:t>Example: 'The study shows that…'</a:t>
            </a:r>
          </a:p>
          <a:p>
            <a:r>
              <a:t>Helps readers understand the argument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Article 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End the introduction with structure of the paper</a:t>
            </a:r>
          </a:p>
          <a:p>
            <a:r>
              <a:t>Example:</a:t>
            </a:r>
          </a:p>
          <a:p>
            <a:r>
              <a:t>Section 2 reviews literature</a:t>
            </a:r>
          </a:p>
          <a:p>
            <a:r>
              <a:t>Section 3 presents theory</a:t>
            </a:r>
          </a:p>
          <a:p>
            <a:r>
              <a:t>Section 4 explains methodology</a:t>
            </a:r>
          </a:p>
          <a:p>
            <a:r>
              <a:t>Section 5 discusses findings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Too broad introduction</a:t>
            </a:r>
          </a:p>
          <a:p>
            <a:r>
              <a:t>Too much background</a:t>
            </a:r>
          </a:p>
          <a:p>
            <a:r>
              <a:t>No clear research question</a:t>
            </a:r>
          </a:p>
          <a:p>
            <a:r>
              <a:t>Weak connection to literature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Checklist for a Strong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 the problem clearly defined?</a:t>
            </a:r>
          </a:p>
          <a:p>
            <a:r>
              <a:t>Is the research gap explicit?</a:t>
            </a:r>
          </a:p>
          <a:p>
            <a:r>
              <a:t>Is the research question clear?</a:t>
            </a:r>
          </a:p>
          <a:p>
            <a:r>
              <a:t>Is the contribution convincing?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681287" y="1814513"/>
            <a:ext cx="4968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 b="1"/>
              <a:t>Methodology of modern political</a:t>
            </a:r>
            <a:endParaRPr lang="ru-RU" altLang="ru-RU" sz="45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681289" y="3575448"/>
            <a:ext cx="571316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2400" b="1" dirty="0">
                <a:solidFill>
                  <a:srgbClr val="0070C0"/>
                </a:solidFill>
              </a:rPr>
              <a:t>Lecture</a:t>
            </a:r>
            <a:r>
              <a:rPr lang="ru-RU" altLang="ru-RU" sz="2400" b="1" dirty="0">
                <a:solidFill>
                  <a:srgbClr val="0070C0"/>
                </a:solidFill>
              </a:rPr>
              <a:t> 10</a:t>
            </a:r>
          </a:p>
          <a:p>
            <a:r>
              <a:rPr lang="ru-RU" sz="2800" dirty="0"/>
              <a:t>The </a:t>
            </a:r>
            <a:r>
              <a:rPr lang="ru-RU" sz="2800" dirty="0" err="1"/>
              <a:t>introduction</a:t>
            </a:r>
            <a:r>
              <a:rPr lang="ru-RU" sz="2800" dirty="0"/>
              <a:t> </a:t>
            </a:r>
            <a:r>
              <a:rPr lang="ru-RU" sz="2800" dirty="0" err="1"/>
              <a:t>section</a:t>
            </a:r>
            <a:r>
              <a:rPr lang="ru-RU" sz="2800" dirty="0"/>
              <a:t> </a:t>
            </a:r>
            <a:r>
              <a:rPr lang="ru-RU" sz="2800" dirty="0" err="1"/>
              <a:t>in</a:t>
            </a:r>
            <a:r>
              <a:rPr lang="ru-RU" sz="2800" dirty="0"/>
              <a:t> a </a:t>
            </a:r>
            <a:r>
              <a:rPr lang="ru-RU" sz="2800" dirty="0" err="1"/>
              <a:t>scientific</a:t>
            </a:r>
            <a:r>
              <a:rPr lang="ru-RU" sz="2800" dirty="0"/>
              <a:t> </a:t>
            </a:r>
            <a:r>
              <a:rPr lang="ru-RU" sz="2800" dirty="0" err="1"/>
              <a:t>paper</a:t>
            </a:r>
            <a:endParaRPr lang="ru-RU" altLang="ru-RU" sz="36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for PhD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Choose your dissertation topic</a:t>
            </a:r>
          </a:p>
          <a:p>
            <a:r>
              <a:t>Write 3 sentences describing the problem</a:t>
            </a:r>
          </a:p>
          <a:p>
            <a:r>
              <a:t>Write 1 research question</a:t>
            </a:r>
          </a:p>
          <a:p>
            <a:r>
              <a:t>Identify one research gap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good introduction tells a clear story</a:t>
            </a:r>
          </a:p>
          <a:p>
            <a:r>
              <a:t>Problem → Gap → Question → Contribution</a:t>
            </a:r>
          </a:p>
          <a:p>
            <a:r>
              <a:t>Clarity and focus are essential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The Introduction Section in a Scientific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Lecture for PhD Students in Political Science</a:t>
            </a:r>
          </a:p>
          <a:p>
            <a:r>
              <a:t>How to Write a Strong Introduction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the purpose of the introduction</a:t>
            </a:r>
          </a:p>
          <a:p>
            <a:r>
              <a:t>Learn the structure of a strong introduction</a:t>
            </a:r>
          </a:p>
          <a:p>
            <a:r>
              <a:t>Identify key elements: problem, gap, contribution</a:t>
            </a:r>
          </a:p>
          <a:p>
            <a:r>
              <a:t>Avoid common mistakes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the Introduction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introduction is the first impression of your article</a:t>
            </a:r>
          </a:p>
          <a:p>
            <a:r>
              <a:t>Editors and reviewers judge relevance quickly</a:t>
            </a:r>
          </a:p>
          <a:p>
            <a:r>
              <a:t>A clear introduction increases chances of publication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of the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Introduce the research topic</a:t>
            </a:r>
          </a:p>
          <a:p>
            <a:r>
              <a:t>Explain why the topic matters</a:t>
            </a:r>
          </a:p>
          <a:p>
            <a:r>
              <a:t>Position the study in existing literature</a:t>
            </a:r>
          </a:p>
          <a:p>
            <a:r>
              <a:t>Present the research question</a:t>
            </a:r>
          </a:p>
          <a:p>
            <a:r>
              <a:t>Outline the contribution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Typical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political science articles:</a:t>
            </a:r>
          </a:p>
          <a:p>
            <a:r>
              <a:t>Usually 10–15% of the total article</a:t>
            </a:r>
          </a:p>
          <a:p>
            <a:r>
              <a:t>Often 800–1200 words</a:t>
            </a:r>
          </a:p>
          <a:p>
            <a:r>
              <a:t>Varies by journal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Logic of a Good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Move from general to specific</a:t>
            </a:r>
          </a:p>
          <a:p>
            <a:r>
              <a:t>Broad research area</a:t>
            </a:r>
          </a:p>
          <a:p>
            <a:r>
              <a:t>Research problem</a:t>
            </a:r>
          </a:p>
          <a:p>
            <a:r>
              <a:t>Literature gap</a:t>
            </a:r>
          </a:p>
          <a:p>
            <a:r>
              <a:t>Research question</a:t>
            </a:r>
          </a:p>
          <a:p>
            <a:r>
              <a:t>Contribution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1: Present the Research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Introduce the broader issue</a:t>
            </a:r>
          </a:p>
          <a:p>
            <a:r>
              <a:t>Explain why it matters politically or academically</a:t>
            </a:r>
          </a:p>
          <a:p>
            <a:r>
              <a:t>Use empirical motivation or real-world context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475</Words>
  <Application>Microsoft Office PowerPoint</Application>
  <PresentationFormat>Экран (4:3)</PresentationFormat>
  <Paragraphs>111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AL-FARABI KAZAKH NATIONAL UNIVERSITY</vt:lpstr>
      <vt:lpstr>Презентация PowerPoint</vt:lpstr>
      <vt:lpstr>The Introduction Section in a Scientific Paper</vt:lpstr>
      <vt:lpstr>Learning Objectives</vt:lpstr>
      <vt:lpstr>Why the Introduction Matters</vt:lpstr>
      <vt:lpstr>Functions of the Introduction</vt:lpstr>
      <vt:lpstr>Typical Length</vt:lpstr>
      <vt:lpstr>The Logic of a Good Introduction</vt:lpstr>
      <vt:lpstr>Step 1: Present the Research Problem</vt:lpstr>
      <vt:lpstr>Example of Problem Framing</vt:lpstr>
      <vt:lpstr>Step 2: Situate the Study in Literature</vt:lpstr>
      <vt:lpstr>Step 3: Identify the Research Gap</vt:lpstr>
      <vt:lpstr>Step 4: Present the Research Question</vt:lpstr>
      <vt:lpstr>Step 5: State the Contribution</vt:lpstr>
      <vt:lpstr>Step 6: Briefly Introduce the Method</vt:lpstr>
      <vt:lpstr>Optional: Key Findings</vt:lpstr>
      <vt:lpstr>Article Roadmap</vt:lpstr>
      <vt:lpstr>Common Mistakes</vt:lpstr>
      <vt:lpstr>Checklist for a Strong Introduction</vt:lpstr>
      <vt:lpstr>Exercise for PhD Students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Абжаппарова Айгуль</dc:creator>
  <cp:keywords/>
  <dc:description>generated using python-pptx</dc:description>
  <cp:lastModifiedBy>Абжаппарова Айгуль</cp:lastModifiedBy>
  <cp:revision>2</cp:revision>
  <dcterms:created xsi:type="dcterms:W3CDTF">2013-01-27T09:14:16Z</dcterms:created>
  <dcterms:modified xsi:type="dcterms:W3CDTF">2026-03-16T06:12:45Z</dcterms:modified>
  <cp:category/>
</cp:coreProperties>
</file>